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79" r:id="rId5"/>
    <p:sldId id="381" r:id="rId6"/>
    <p:sldId id="382" r:id="rId7"/>
    <p:sldId id="390" r:id="rId8"/>
    <p:sldId id="383" r:id="rId9"/>
    <p:sldId id="394" r:id="rId10"/>
    <p:sldId id="385" r:id="rId11"/>
    <p:sldId id="395" r:id="rId12"/>
    <p:sldId id="386" r:id="rId13"/>
    <p:sldId id="391" r:id="rId14"/>
    <p:sldId id="408" r:id="rId15"/>
    <p:sldId id="409" r:id="rId16"/>
    <p:sldId id="388" r:id="rId17"/>
    <p:sldId id="387" r:id="rId18"/>
    <p:sldId id="403" r:id="rId19"/>
    <p:sldId id="389" r:id="rId20"/>
    <p:sldId id="392" r:id="rId21"/>
    <p:sldId id="404" r:id="rId22"/>
    <p:sldId id="406" r:id="rId23"/>
    <p:sldId id="40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AF00"/>
    <a:srgbClr val="8FAADC"/>
    <a:srgbClr val="FCA6DF"/>
    <a:srgbClr val="FEC200"/>
    <a:srgbClr val="FB85D4"/>
    <a:srgbClr val="424242"/>
    <a:srgbClr val="18CAC2"/>
    <a:srgbClr val="D9D9D9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>
        <p:scale>
          <a:sx n="78" d="100"/>
          <a:sy n="78" d="100"/>
        </p:scale>
        <p:origin x="-258" y="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26/11/2018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9352" y="4446293"/>
            <a:ext cx="1182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BEKBELE GEDİK SARAY ORTAOKULU </a:t>
            </a:r>
          </a:p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REHBERLİK SERVİSİ</a:t>
            </a:r>
          </a:p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EZGİ TANIŞ YAVUZER</a:t>
            </a: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365104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0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11.30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 </a:t>
                      </a:r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Dakika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2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09.30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75 Dakika</a:t>
                      </a:r>
                    </a:p>
                    <a:p>
                      <a:pPr algn="ctr"/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</a:t>
            </a:r>
            <a:r>
              <a:rPr lang="tr-TR" sz="4000" b="1" i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isteyen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972598"/>
            <a:ext cx="11593288" cy="357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742950" indent="-742950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5 tanesi tercih edilecektir.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Öğrencinin adresine bakılmaksızın Türkiye ‘</a:t>
            </a:r>
            <a:r>
              <a:rPr lang="tr-TR" sz="36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nin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her yerindeki nitelikli okullar tercih edilebilir.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girmeyen öğrenciler nitelikli okul tercihi yapamaz.</a:t>
            </a: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335360" y="4385429"/>
            <a:ext cx="11665296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 nitelikli liseye yerleşememesi durumunda; 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kendi evine en yakın olan 5 okul tercihi yapabilecek.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4000">
        <p:cut/>
      </p:transition>
    </mc:Choice>
    <mc:Fallback>
      <p:transition advClick="0" advTm="1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12192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32048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KAÇ OKUL TERCİH EDİLECEK?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916832"/>
            <a:ext cx="6912768" cy="381642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Yerel yerleştirme tercih yaparken en fazla 5 okul yazılabilir.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Yerel tercihlerde yazılan ilk 3 okul kendi adres bölgemizden olmak zorundadır.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İlk üç okul içinde en az iki farklı lise türü bulunmalıdır. 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4. ve 5. tercihler komşu kayıt alanı ya da kayıt dışı alandaki okullardan yazılabilir.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ADRESE DAYALI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275710"/>
            <a:ext cx="6098032" cy="313932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Ortaöğretim kayıt alanı, okulların türü, okulların kontenjanı, okulların pansiyon durumu ile öğrencilerin ikamet adresleri,tercihler, okul başarı puanları, devam-devamsızlık ve yaş gibi kriterler göz önünde bulundurularak yapılır.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32104" cy="69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32104" y="0"/>
            <a:ext cx="515989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Kendi kayıt alanımızdaki okulu yazdığımızda her zaman için daha avantajlıyız. Okulda bulunmuş olduğumuz dönem sayısı önemli.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Tercih önceliği yani en çok istediğimiz okulu ilk sıraya yazmamız bize avantaj sağlayacaktır.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 başarı puanı yüksek olan öğrenci düşük öğrenciye göre daha avantajlıdır.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Devamsızlık sayısına göre düzey oluşturulmaktadır. 0-5 gün arası devamsızlığı olanlar en avantajlıdır. </a:t>
            </a:r>
            <a:r>
              <a:rPr lang="tr-TR" b="1" i="1" dirty="0" smtClean="0">
                <a:ln w="18415" cmpd="sng">
                  <a:noFill/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 yüzden gereksiz devamsızlık yapılmamalıdır.</a:t>
            </a: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şartın eşit olması gibi bir durumu söz konusu olursa son ölçüt olarak yaşa bakılacak ve yaşı küçük olan  yerleşecektir.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79976" y="2276872"/>
            <a:ext cx="6480720" cy="289310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Bir okulda yığılma olması durumunda </a:t>
            </a: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tercih önceliği, adresinin okula yakınlığı,yıl sonu başarı puanı ve mezun olduğu okul kriterleri , devamsızlık dikkate alınacak.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3074" name="Picture 2" descr="C:\Users\ASUS PC\Desktop\103c0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628800"/>
            <a:ext cx="5568619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695400" y="3501008"/>
            <a:ext cx="3528391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64984" y="4058066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695400" y="2593067"/>
            <a:ext cx="3519892" cy="9079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Nitelikli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223792" y="2564904"/>
            <a:ext cx="3600400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Metin kutusu 13"/>
          <p:cNvSpPr txBox="1"/>
          <p:nvPr/>
        </p:nvSpPr>
        <p:spPr>
          <a:xfrm>
            <a:off x="7824192" y="2564904"/>
            <a:ext cx="3384376" cy="123110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Yetenek Sınavı İle Öğrenci Alan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4223792" y="3501008"/>
            <a:ext cx="3607200" cy="2448272"/>
            <a:chOff x="6092448" y="3612522"/>
            <a:chExt cx="5290179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8052" y="4123270"/>
              <a:ext cx="51845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Eğitim Bölgesi ve </a:t>
              </a:r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 15"/>
          <p:cNvGrpSpPr/>
          <p:nvPr/>
        </p:nvGrpSpPr>
        <p:grpSpPr>
          <a:xfrm>
            <a:off x="7824192" y="3501008"/>
            <a:ext cx="3384376" cy="2448272"/>
            <a:chOff x="6092448" y="3612522"/>
            <a:chExt cx="5290179" cy="2480774"/>
          </a:xfrm>
        </p:grpSpPr>
        <p:sp>
          <p:nvSpPr>
            <p:cNvPr id="20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/>
            <p:cNvSpPr/>
            <p:nvPr/>
          </p:nvSpPr>
          <p:spPr>
            <a:xfrm>
              <a:off x="6198052" y="4123270"/>
              <a:ext cx="5184575" cy="996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Güzel Sanatlar Lisesi 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Spor Lisesi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528048" y="908720"/>
            <a:ext cx="5519936" cy="61555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</a:p>
          <a:p>
            <a:pPr algn="just"/>
            <a:endParaRPr lang="tr-TR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özel okullara giderek adrese bakmaksızın kayıt olabilirler. 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4097" name="Picture 1" descr="C:\Users\ASUS PC\Desktop\fft99_mf122203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412776"/>
            <a:ext cx="584299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LİSESİNE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168008" y="1556792"/>
            <a:ext cx="4968552" cy="455509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lisesinde </a:t>
            </a:r>
            <a:r>
              <a:rPr lang="tr-TR" sz="3600" b="1" i="1" u="sng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Resim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ve </a:t>
            </a:r>
            <a:r>
              <a:rPr lang="tr-TR" sz="3600" b="1" i="1" u="sng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Müzik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olmak  üzere iki bölüm vardır.</a:t>
            </a: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Lisesi kendi yaptığı yetenek sınavı sonucunda öğrenci almaktadır.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1029" name="Picture 5" descr="C:\Users\ASUS PC\Desktop\20130424162305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557364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 LİSESİNE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1145650"/>
            <a:ext cx="11017224" cy="313932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buFont typeface="Wingdings" pitchFamily="2" charset="2"/>
              <a:buChar char="Ø"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Spor lisesi adrese dayalı olmaksızın başvuran öğrenciler arasından kendi yaptığı yetenek sınavı ile öğrenci seçmektedir. </a:t>
            </a:r>
          </a:p>
          <a:p>
            <a:pPr algn="just">
              <a:buFont typeface="Wingdings" pitchFamily="2" charset="2"/>
              <a:buChar char="Ø"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Yetenek Sınavı içeriği komisyon tarafından her yıl sınavdan önce belirlenmektedir.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573016"/>
            <a:ext cx="573596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62960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DİNLEDİĞİNİZ İÇİN TEŞEKKÜRLER…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9352" y="4446293"/>
            <a:ext cx="11821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BEKELE GEDİK SARAY ORTAOKULU </a:t>
            </a:r>
          </a:p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REHBERLİK SERVİSİ</a:t>
            </a:r>
          </a:p>
          <a:p>
            <a:pPr algn="ctr"/>
            <a:r>
              <a:rPr lang="tr-TR" sz="3000" b="1" i="1" dirty="0" smtClean="0">
                <a:latin typeface="Times New Roman" pitchFamily="18" charset="0"/>
                <a:cs typeface="Times New Roman" pitchFamily="18" charset="0"/>
              </a:rPr>
              <a:t>EZGİ  TANIŞ YAVUZER</a:t>
            </a:r>
            <a:endParaRPr lang="tr-TR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8000">
        <p:cut/>
      </p:transition>
    </mc:Choice>
    <mc:Fallback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2000">
        <p:cut/>
      </p:transition>
    </mc:Choice>
    <mc:Fallback>
      <p:transition advClick="0" advTm="1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43472" y="2420888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3752" y="2132856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0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0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1 haziran</a:t>
              </a:r>
              <a:endParaRPr lang="tr-TR" sz="20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34225"/>
            <a:chOff x="6758336" y="1878795"/>
            <a:chExt cx="1496062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60096" y="2420888"/>
              <a:ext cx="1216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2000">
        <p:cut/>
      </p:transition>
    </mc:Choice>
    <mc:Fallback>
      <p:transition advClick="0" advTm="1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91344" y="27809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2018 Yılında uygulanan liselere geçiş sınavında tüm sorular 8. Sınıf konularından sorulmuştur.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3000">
        <p:cut/>
      </p:transition>
    </mc:Choice>
    <mc:Fallback>
      <p:transition advClick="0" advTm="1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151784" y="4869160"/>
            <a:ext cx="8040216" cy="7386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  <p:pic>
        <p:nvPicPr>
          <p:cNvPr id="2050" name="Picture 2" descr="C:\Users\ASUS PC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3284984"/>
            <a:ext cx="3019425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3756</TotalTime>
  <Words>635</Words>
  <Application>Microsoft Office PowerPoint</Application>
  <PresentationFormat>Özel</PresentationFormat>
  <Paragraphs>157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SORU SAYISI ve SINAV SÜRESİ</vt:lpstr>
      <vt:lpstr>SINAV ve YERLEŞTİME TAKVİMİ </vt:lpstr>
      <vt:lpstr>Sınav Soruları Hangi Sınıflardan Olacak?</vt:lpstr>
      <vt:lpstr>HANGİ DERSTEN KAÇ SORU ÇIKACAK? </vt:lpstr>
      <vt:lpstr>SORULAR NASIL OLACAK? </vt:lpstr>
      <vt:lpstr>TESTLERİN KATSAYILARI?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Slayt 14</vt:lpstr>
      <vt:lpstr>Slayt 15</vt:lpstr>
      <vt:lpstr>YEREL YERLEŞTİRMEDE KAÇ OKUL TERCİH EDİLECEK? </vt:lpstr>
      <vt:lpstr>ADRESE DAYALI YERLEŞTİRME NASIL OLACAK? </vt:lpstr>
      <vt:lpstr>Slayt 18</vt:lpstr>
      <vt:lpstr>BELİRLİ OKULLARDA YIĞILMA OLURSA! </vt:lpstr>
      <vt:lpstr>ÖZEL LİSELERE YERLEŞTİRME NASIL OLACAK? </vt:lpstr>
      <vt:lpstr>GÜZEL SANATLAR LİSESİNE YERLEŞTİRME NASIL OLACAK? </vt:lpstr>
      <vt:lpstr>SPOR LİSESİNE YERLEŞTİRME NASIL OLACAK? 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w7</cp:lastModifiedBy>
  <cp:revision>281</cp:revision>
  <dcterms:created xsi:type="dcterms:W3CDTF">2014-09-22T14:05:42Z</dcterms:created>
  <dcterms:modified xsi:type="dcterms:W3CDTF">2018-11-26T20:57:37Z</dcterms:modified>
</cp:coreProperties>
</file>