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59" r:id="rId4"/>
    <p:sldId id="269" r:id="rId5"/>
    <p:sldId id="268" r:id="rId6"/>
    <p:sldId id="258" r:id="rId7"/>
    <p:sldId id="260" r:id="rId8"/>
    <p:sldId id="276" r:id="rId9"/>
    <p:sldId id="272" r:id="rId10"/>
    <p:sldId id="279" r:id="rId11"/>
    <p:sldId id="277" r:id="rId12"/>
    <p:sldId id="278" r:id="rId13"/>
    <p:sldId id="262" r:id="rId14"/>
    <p:sldId id="275" r:id="rId15"/>
    <p:sldId id="273" r:id="rId16"/>
    <p:sldId id="274" r:id="rId17"/>
    <p:sldId id="270" r:id="rId18"/>
  </p:sldIdLst>
  <p:sldSz cx="9144000" cy="6858000" type="screen4x3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arsayılan Bölüm" id="{A342B0D9-F831-454E-B5D5-867D2921EA8E}">
          <p14:sldIdLst>
            <p14:sldId id="256"/>
            <p14:sldId id="257"/>
            <p14:sldId id="259"/>
            <p14:sldId id="269"/>
            <p14:sldId id="268"/>
            <p14:sldId id="258"/>
            <p14:sldId id="260"/>
            <p14:sldId id="276"/>
            <p14:sldId id="272"/>
            <p14:sldId id="279"/>
            <p14:sldId id="277"/>
            <p14:sldId id="278"/>
            <p14:sldId id="262"/>
            <p14:sldId id="275"/>
            <p14:sldId id="273"/>
            <p14:sldId id="274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01D0-6111-454F-A6FA-381C43D3974D}" type="datetimeFigureOut">
              <a:rPr lang="tr-TR" smtClean="0"/>
              <a:pPr/>
              <a:t>30.04.2018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8CAFD-E1F0-448B-8318-869D1FC5F3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8439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0B-p-Lk2927NXanBvZEhIZTlFdUU/view?usp=sharing" TargetMode="External"/><Relationship Id="rId3" Type="http://schemas.openxmlformats.org/officeDocument/2006/relationships/hyperlink" Target="https://drive.google.com/file/d/0B-p-Lk2927NXakVqLWhSTFcyMFE/view?usp=sharing" TargetMode="External"/><Relationship Id="rId7" Type="http://schemas.openxmlformats.org/officeDocument/2006/relationships/hyperlink" Target="http://zorbaolmakankaol.cartoonnetwork.com.tr/#/ne-yapabiliri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0B-p-Lk2927NXQ1lvUTl4TFFMNTg/view?usp=sharing" TargetMode="External"/><Relationship Id="rId5" Type="http://schemas.openxmlformats.org/officeDocument/2006/relationships/hyperlink" Target="https://drive.google.com/file/d/0B-p-Lk2927NXYUh4NEN3aV9mNFE/view?usp=sharing" TargetMode="External"/><Relationship Id="rId4" Type="http://schemas.openxmlformats.org/officeDocument/2006/relationships/hyperlink" Target="https://drive.google.com/file/d/0B-p-Lk2927NXclJ3QkR6eWJpSEU/view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71600" y="188640"/>
            <a:ext cx="7632848" cy="792088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Akran zorbalığı ve başa çıkma yöntemleri</a:t>
            </a:r>
            <a:endParaRPr lang="tr-T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2776"/>
            <a:ext cx="698477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 descr="C:\Users\rehberlik\Downloads\Yeni klasör (2)\Rehberlik Servisi Slayt Arka Plan\Model 5 Giriş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13" t="76500" r="14287" b="1056"/>
          <a:stretch/>
        </p:blipFill>
        <p:spPr bwMode="auto">
          <a:xfrm>
            <a:off x="437342" y="5528965"/>
            <a:ext cx="7082387" cy="1329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15296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79512" y="1484784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>
                <a:solidFill>
                  <a:schemeClr val="tx2">
                    <a:lumMod val="75000"/>
                  </a:schemeClr>
                </a:solidFill>
              </a:rPr>
              <a:t>Örneğin </a:t>
            </a: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sıraların arasından geçerken bir arkadaşınızın ayağına takılıp düştünüz.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Bu zorbalık mı? Hayır, bir kaza. Neden?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Çünkü sizi incitmek istemedi.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Muhtemelen bu olaydan sonra arkadaşınız sizden özür dileyecektir. Ama siz geçerken çelme taksaydı ne olurdu?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Zorbalık; çünkü bilerek sizin canınızı yakmak istedi. Bunu yapan insan sizden özür dilemez. Kaza mı yoksa zorbalık mı konusunda başka örnekler verebilir misiniz? </a:t>
            </a:r>
          </a:p>
        </p:txBody>
      </p:sp>
    </p:spTree>
    <p:extLst>
      <p:ext uri="{BB962C8B-B14F-4D97-AF65-F5344CB8AC3E}">
        <p14:creationId xmlns:p14="http://schemas.microsoft.com/office/powerpoint/2010/main" xmlns="" val="304263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930632"/>
            <a:ext cx="7408333" cy="34506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“Kavga etmek ve saldırganca davranmak doğaldır</a:t>
            </a:r>
            <a:r>
              <a:rPr lang="tr-TR" dirty="0" smtClean="0"/>
              <a:t>.“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“</a:t>
            </a:r>
            <a:r>
              <a:rPr lang="tr-TR" dirty="0"/>
              <a:t>Başkalarını kızdırmak bazen eğlencelidir</a:t>
            </a:r>
            <a:r>
              <a:rPr lang="tr-TR" dirty="0" smtClean="0"/>
              <a:t>”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“</a:t>
            </a:r>
            <a:r>
              <a:rPr lang="tr-TR" dirty="0"/>
              <a:t>Bazı öğrenciler zorbalığı hak ederler</a:t>
            </a:r>
            <a:r>
              <a:rPr lang="tr-TR" dirty="0" smtClean="0"/>
              <a:t>”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 </a:t>
            </a:r>
            <a:r>
              <a:rPr lang="tr-TR" dirty="0"/>
              <a:t>“Zorbalıktan şikayet eden öğrenciler ana kuzusudurlar”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259632" y="-99392"/>
            <a:ext cx="7139136" cy="125272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tr-TR" sz="3200" b="1" dirty="0" smtClean="0">
                <a:ln/>
                <a:solidFill>
                  <a:schemeClr val="accent3"/>
                </a:solidFill>
              </a:rPr>
              <a:t>Baş </a:t>
            </a:r>
            <a:r>
              <a:rPr lang="tr-TR" sz="3200" b="1" dirty="0">
                <a:ln/>
                <a:solidFill>
                  <a:schemeClr val="accent3"/>
                </a:solidFill>
              </a:rPr>
              <a:t>etme </a:t>
            </a:r>
            <a:r>
              <a:rPr lang="tr-TR" sz="3200" b="1" dirty="0" smtClean="0">
                <a:ln/>
                <a:solidFill>
                  <a:schemeClr val="accent3"/>
                </a:solidFill>
              </a:rPr>
              <a:t>Stratejileri ve yanlış </a:t>
            </a:r>
            <a:r>
              <a:rPr lang="tr-TR" sz="3200" b="1" dirty="0">
                <a:ln/>
                <a:solidFill>
                  <a:schemeClr val="accent3"/>
                </a:solidFill>
              </a:rPr>
              <a:t>inançlar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51520" y="1844824"/>
            <a:ext cx="864096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Zorbalığa karşı duyarlılığı azaltan yanlış inançlar vardır. </a:t>
            </a:r>
            <a:endParaRPr lang="tr-TR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tr-TR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Bu </a:t>
            </a:r>
            <a:r>
              <a:rPr lang="tr-TR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tür yaygın inançların DOĞRU OLMADIĞINI UNUTMAYIN.</a:t>
            </a:r>
          </a:p>
        </p:txBody>
      </p:sp>
    </p:spTree>
    <p:extLst>
      <p:ext uri="{BB962C8B-B14F-4D97-AF65-F5344CB8AC3E}">
        <p14:creationId xmlns:p14="http://schemas.microsoft.com/office/powerpoint/2010/main" xmlns="" val="191383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484784"/>
            <a:ext cx="7408333" cy="4104456"/>
          </a:xfrm>
        </p:spPr>
        <p:txBody>
          <a:bodyPr>
            <a:normAutofit/>
          </a:bodyPr>
          <a:lstStyle/>
          <a:p>
            <a:r>
              <a:rPr lang="tr-TR" dirty="0"/>
              <a:t>“Zorbalık yapanları görmezlikten gelirseniz sizi bırakırlar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“</a:t>
            </a:r>
            <a:r>
              <a:rPr lang="tr-TR" dirty="0"/>
              <a:t>Zorbalık yapıldığında bunu yetişkinlere anlatmak ispiyonculuktur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“</a:t>
            </a:r>
            <a:r>
              <a:rPr lang="tr-TR" dirty="0"/>
              <a:t>Bir zorba ile baş etmenin en iyi yolu onunla kavga etmek ve intikam almaktır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 </a:t>
            </a:r>
            <a:r>
              <a:rPr lang="tr-TR" dirty="0"/>
              <a:t>“Zorbalığa uğrayanlar belki bir süre acı çekerler ama bunu daha sonra unutacaklarından pek de büyütülecek bir şey değildir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“</a:t>
            </a:r>
            <a:r>
              <a:rPr lang="tr-TR" dirty="0"/>
              <a:t>Sadece erkekler zorbalık yapar”, vb. </a:t>
            </a:r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1187624" y="44624"/>
            <a:ext cx="765157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600" b="1" dirty="0" smtClean="0">
                <a:ln/>
                <a:solidFill>
                  <a:schemeClr val="accent3"/>
                </a:solidFill>
              </a:rPr>
              <a:t>Baş etme Stratejileri </a:t>
            </a:r>
            <a:r>
              <a:rPr lang="tr-TR" sz="3600" b="1" dirty="0">
                <a:ln/>
                <a:solidFill>
                  <a:schemeClr val="accent3"/>
                </a:solidFill>
              </a:rPr>
              <a:t>ve yanlış inançlar </a:t>
            </a:r>
          </a:p>
        </p:txBody>
      </p:sp>
    </p:spTree>
    <p:extLst>
      <p:ext uri="{BB962C8B-B14F-4D97-AF65-F5344CB8AC3E}">
        <p14:creationId xmlns:p14="http://schemas.microsoft.com/office/powerpoint/2010/main" xmlns="" val="68564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771801" y="2060848"/>
            <a:ext cx="6336704" cy="4752528"/>
          </a:xfrm>
        </p:spPr>
        <p:txBody>
          <a:bodyPr>
            <a:normAutofit/>
          </a:bodyPr>
          <a:lstStyle/>
          <a:p>
            <a:r>
              <a:rPr lang="tr-TR" dirty="0" smtClean="0"/>
              <a:t>Her şeyden </a:t>
            </a:r>
            <a:r>
              <a:rPr lang="tr-TR" dirty="0"/>
              <a:t>önce bu </a:t>
            </a:r>
            <a:r>
              <a:rPr lang="tr-TR" dirty="0" smtClean="0"/>
              <a:t>davranışların </a:t>
            </a:r>
            <a:r>
              <a:rPr lang="tr-TR" b="1" dirty="0"/>
              <a:t>sizin hatanız olmadığı</a:t>
            </a:r>
            <a:r>
              <a:rPr lang="tr-TR" dirty="0"/>
              <a:t>, böyle bir </a:t>
            </a:r>
            <a:r>
              <a:rPr lang="tr-TR" dirty="0" smtClean="0"/>
              <a:t>davranışı </a:t>
            </a:r>
            <a:r>
              <a:rPr lang="tr-TR" dirty="0"/>
              <a:t>kimsenin hak etmediğini ve bunların sadece sizin </a:t>
            </a:r>
            <a:r>
              <a:rPr lang="tr-TR" dirty="0" smtClean="0"/>
              <a:t>başınıza </a:t>
            </a:r>
            <a:r>
              <a:rPr lang="tr-TR" dirty="0"/>
              <a:t>gelmediğini aklınızdan çıkarmayın. Dolayısıyla yardım aramaktan utanmayın, çekinmeyin, korkmayın. </a:t>
            </a:r>
          </a:p>
          <a:p>
            <a:r>
              <a:rPr lang="tr-TR" dirty="0" smtClean="0"/>
              <a:t>Güvendiğiniz </a:t>
            </a:r>
            <a:r>
              <a:rPr lang="tr-TR" dirty="0"/>
              <a:t>birisine neler </a:t>
            </a:r>
            <a:r>
              <a:rPr lang="tr-TR" dirty="0" smtClean="0"/>
              <a:t>yaşadığınızı </a:t>
            </a:r>
            <a:r>
              <a:rPr lang="tr-TR" dirty="0"/>
              <a:t>anlatın. Bu rehber öğretmeniniz, anneniz, babanız, öğretmeniniz, müdürünüz </a:t>
            </a:r>
            <a:r>
              <a:rPr lang="tr-TR" dirty="0" smtClean="0"/>
              <a:t>olabilir</a:t>
            </a:r>
            <a:r>
              <a:rPr lang="tr-TR" dirty="0"/>
              <a:t>. </a:t>
            </a:r>
          </a:p>
          <a:p>
            <a:r>
              <a:rPr lang="tr-TR" dirty="0" smtClean="0"/>
              <a:t>Yardım </a:t>
            </a:r>
            <a:r>
              <a:rPr lang="tr-TR" dirty="0"/>
              <a:t>alana kadar pes etmeyin.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527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20000"/>
              </a:spcBef>
            </a:pPr>
            <a:r>
              <a:rPr lang="tr-T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Zorbalık davranışına maruz kalanlar için: </a:t>
            </a:r>
            <a:br>
              <a:rPr lang="tr-T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 </a:t>
            </a:r>
            <a:r>
              <a:rPr lang="tr-T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YAPMALIYIM?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60" y="2060848"/>
            <a:ext cx="255577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60" y="4221088"/>
            <a:ext cx="2555776" cy="206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8403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348880"/>
            <a:ext cx="30598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2132856"/>
            <a:ext cx="5688632" cy="3901584"/>
          </a:xfrm>
        </p:spPr>
        <p:txBody>
          <a:bodyPr>
            <a:normAutofit lnSpcReduction="10000"/>
          </a:bodyPr>
          <a:lstStyle/>
          <a:p>
            <a:r>
              <a:rPr lang="tr-TR" dirty="0"/>
              <a:t>Beden duruşunuzu değiştirin. </a:t>
            </a:r>
            <a:endParaRPr lang="tr-TR" dirty="0" smtClean="0"/>
          </a:p>
          <a:p>
            <a:r>
              <a:rPr lang="tr-TR" dirty="0" smtClean="0"/>
              <a:t>Sırtınız </a:t>
            </a:r>
            <a:r>
              <a:rPr lang="tr-TR" dirty="0"/>
              <a:t>ve başınızı dik tutun. </a:t>
            </a:r>
            <a:endParaRPr lang="tr-TR" dirty="0" smtClean="0"/>
          </a:p>
          <a:p>
            <a:r>
              <a:rPr lang="tr-TR" dirty="0" smtClean="0"/>
              <a:t>Korktuğunuzu</a:t>
            </a:r>
            <a:r>
              <a:rPr lang="tr-TR" dirty="0"/>
              <a:t>, alt üst olduğunuzu karşıdaki kişiye belli etmemeye çalışın. </a:t>
            </a:r>
          </a:p>
          <a:p>
            <a:r>
              <a:rPr lang="tr-TR" dirty="0" smtClean="0"/>
              <a:t>Eğer </a:t>
            </a:r>
            <a:r>
              <a:rPr lang="tr-TR" dirty="0"/>
              <a:t>zorbalık yapan çocuk korktuğunuzu anlarsa daha da üstünüze gelebilir. </a:t>
            </a:r>
          </a:p>
          <a:p>
            <a:r>
              <a:rPr lang="tr-TR" dirty="0"/>
              <a:t>Eğer sözlü olarak sizi taciz ediyorsa hiç cevap vermeyin, kafanızı çevirin ya da uzaklaşın. Bir müddet sonra sıkılıp, bırakacaktır. </a:t>
            </a:r>
          </a:p>
          <a:p>
            <a:endParaRPr lang="tr-TR" dirty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323528" y="-3863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 YAPMALIYIM?</a:t>
            </a:r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25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204864"/>
            <a:ext cx="356095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5" y="1916832"/>
            <a:ext cx="5472608" cy="43204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/>
              <a:t>Eğer fiziksel güç ya da şiddet kullanmaya kalktıysa hemen oradan uzaklaşmaya çalışın ve güvenli bir yere gidin. </a:t>
            </a:r>
          </a:p>
          <a:p>
            <a:pPr>
              <a:lnSpc>
                <a:spcPct val="170000"/>
              </a:lnSpc>
            </a:pPr>
            <a:r>
              <a:rPr lang="tr-TR" dirty="0"/>
              <a:t>Zorbalık davranışları genellikle tenha yerlerde olur. </a:t>
            </a:r>
            <a:endParaRPr lang="tr-TR" dirty="0" smtClean="0"/>
          </a:p>
          <a:p>
            <a:pPr>
              <a:lnSpc>
                <a:spcPct val="170000"/>
              </a:lnSpc>
            </a:pPr>
            <a:r>
              <a:rPr lang="tr-TR" dirty="0" smtClean="0"/>
              <a:t>Öğretmenlerin </a:t>
            </a:r>
            <a:r>
              <a:rPr lang="tr-TR" dirty="0"/>
              <a:t>sizi göremeyecekleri, yardım isteyemeyeceğiniz yerlerde yalnız gezmeyin. </a:t>
            </a:r>
          </a:p>
          <a:p>
            <a:pPr>
              <a:lnSpc>
                <a:spcPct val="170000"/>
              </a:lnSpc>
            </a:pPr>
            <a:r>
              <a:rPr lang="tr-TR" dirty="0"/>
              <a:t>Sizi koruyabilecek bir arkadaş grubu edinmeye çalışın. </a:t>
            </a:r>
            <a:endParaRPr lang="tr-TR" dirty="0" smtClean="0"/>
          </a:p>
          <a:p>
            <a:pPr>
              <a:lnSpc>
                <a:spcPct val="170000"/>
              </a:lnSpc>
            </a:pPr>
            <a:r>
              <a:rPr lang="tr-TR" dirty="0" smtClean="0"/>
              <a:t>Zorbanın “kimseye söyleme “tehditlerine asla kulak     </a:t>
            </a:r>
            <a:r>
              <a:rPr lang="tr-TR" dirty="0" smtClean="0"/>
              <a:t>asmayın.</a:t>
            </a:r>
            <a:endParaRPr lang="tr-TR" dirty="0" smtClean="0"/>
          </a:p>
          <a:p>
            <a:pPr>
              <a:lnSpc>
                <a:spcPct val="170000"/>
              </a:lnSpc>
            </a:pPr>
            <a:r>
              <a:rPr lang="tr-TR" dirty="0" smtClean="0"/>
              <a:t>Şiddete </a:t>
            </a:r>
            <a:r>
              <a:rPr lang="tr-TR" dirty="0" smtClean="0"/>
              <a:t>başvurmamalıyım, </a:t>
            </a:r>
            <a:r>
              <a:rPr lang="tr-TR" dirty="0" smtClean="0"/>
              <a:t>bu durum  o kişi ya da kişilerin isteğini yerine getirmek olacaktır.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8006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 YAPMALIYIM?</a:t>
            </a:r>
          </a:p>
        </p:txBody>
      </p:sp>
    </p:spTree>
    <p:extLst>
      <p:ext uri="{BB962C8B-B14F-4D97-AF65-F5344CB8AC3E}">
        <p14:creationId xmlns:p14="http://schemas.microsoft.com/office/powerpoint/2010/main" xmlns="" val="210654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708920"/>
            <a:ext cx="4453955" cy="355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2348880"/>
            <a:ext cx="4536503" cy="432048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Arkadaşlarınızla </a:t>
            </a:r>
            <a:r>
              <a:rPr lang="tr-TR" dirty="0"/>
              <a:t>birlikte zorbalık yapan çocuğu nazikçe uyarın ve bu </a:t>
            </a:r>
            <a:r>
              <a:rPr lang="tr-TR" dirty="0" smtClean="0"/>
              <a:t>davranışların karşıdaki kişiyi </a:t>
            </a:r>
            <a:r>
              <a:rPr lang="tr-TR" dirty="0"/>
              <a:t>çok incitebileceğini söyleyin. </a:t>
            </a:r>
          </a:p>
          <a:p>
            <a:r>
              <a:rPr lang="tr-TR" dirty="0" smtClean="0"/>
              <a:t>Böyle davranışlara şahit </a:t>
            </a:r>
            <a:r>
              <a:rPr lang="tr-TR" dirty="0"/>
              <a:t>olduğunuzda zorbalık yapan çocuğu cesaretlendirecek </a:t>
            </a:r>
            <a:r>
              <a:rPr lang="tr-TR" dirty="0" smtClean="0"/>
              <a:t>davranışlarda </a:t>
            </a:r>
            <a:r>
              <a:rPr lang="tr-TR" dirty="0"/>
              <a:t>bulunmayın. </a:t>
            </a:r>
            <a:endParaRPr lang="tr-TR" dirty="0" smtClean="0"/>
          </a:p>
          <a:p>
            <a:r>
              <a:rPr lang="tr-TR" dirty="0" smtClean="0"/>
              <a:t>Yaptıklarına </a:t>
            </a:r>
            <a:r>
              <a:rPr lang="tr-TR" dirty="0"/>
              <a:t>gülmeyin, tezahürat yapmayın, </a:t>
            </a:r>
            <a:r>
              <a:rPr lang="tr-TR" dirty="0" smtClean="0"/>
              <a:t>alkışlamayın</a:t>
            </a:r>
            <a:r>
              <a:rPr lang="tr-TR" dirty="0"/>
              <a:t>. </a:t>
            </a:r>
          </a:p>
          <a:p>
            <a:r>
              <a:rPr lang="de-DE" dirty="0" err="1" smtClean="0"/>
              <a:t>Böyle</a:t>
            </a:r>
            <a:r>
              <a:rPr lang="de-DE" dirty="0" smtClean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durumda</a:t>
            </a:r>
            <a:r>
              <a:rPr lang="de-DE" dirty="0"/>
              <a:t> </a:t>
            </a:r>
            <a:r>
              <a:rPr lang="de-DE" dirty="0" err="1"/>
              <a:t>hemen</a:t>
            </a:r>
            <a:r>
              <a:rPr lang="de-DE" dirty="0"/>
              <a:t> </a:t>
            </a:r>
            <a:r>
              <a:rPr lang="de-DE" dirty="0" err="1"/>
              <a:t>öğretmenlerinizden</a:t>
            </a:r>
            <a:r>
              <a:rPr lang="de-DE" dirty="0"/>
              <a:t> </a:t>
            </a:r>
            <a:r>
              <a:rPr lang="de-DE" dirty="0" err="1"/>
              <a:t>birine</a:t>
            </a:r>
            <a:r>
              <a:rPr lang="de-DE" dirty="0"/>
              <a:t> </a:t>
            </a:r>
            <a:r>
              <a:rPr lang="de-DE" dirty="0" err="1"/>
              <a:t>haber</a:t>
            </a:r>
            <a:r>
              <a:rPr lang="de-DE" dirty="0"/>
              <a:t> </a:t>
            </a:r>
            <a:r>
              <a:rPr lang="de-DE" dirty="0" err="1"/>
              <a:t>verin</a:t>
            </a:r>
            <a:r>
              <a:rPr lang="de-DE" dirty="0"/>
              <a:t>. </a:t>
            </a:r>
          </a:p>
          <a:p>
            <a:r>
              <a:rPr lang="tr-TR" dirty="0" smtClean="0"/>
              <a:t>Zorbalığa </a:t>
            </a:r>
            <a:r>
              <a:rPr lang="tr-TR" dirty="0"/>
              <a:t>maruz kalan </a:t>
            </a:r>
            <a:r>
              <a:rPr lang="tr-TR" dirty="0" smtClean="0"/>
              <a:t>kişiyle arkadaş </a:t>
            </a:r>
            <a:r>
              <a:rPr lang="tr-TR" dirty="0"/>
              <a:t>olun, onu grubunuza alın. </a:t>
            </a:r>
          </a:p>
          <a:p>
            <a:r>
              <a:rPr lang="tr-TR" dirty="0" smtClean="0"/>
              <a:t>Zorbalık </a:t>
            </a:r>
            <a:r>
              <a:rPr lang="tr-TR" dirty="0"/>
              <a:t>yapan çocuklarla da </a:t>
            </a:r>
            <a:r>
              <a:rPr lang="tr-TR" dirty="0" smtClean="0"/>
              <a:t>arkadaş </a:t>
            </a:r>
            <a:r>
              <a:rPr lang="tr-TR" dirty="0"/>
              <a:t>olabilir; ona doğru </a:t>
            </a:r>
            <a:r>
              <a:rPr lang="tr-TR" dirty="0" smtClean="0"/>
              <a:t>davranışlarda </a:t>
            </a:r>
            <a:r>
              <a:rPr lang="tr-TR" dirty="0"/>
              <a:t>bulunmayı öğretebilirsiniz. 	</a:t>
            </a:r>
          </a:p>
          <a:p>
            <a:endParaRPr lang="tr-TR" dirty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664341" y="1424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r-TR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ZORBALIK DAVRANIŞINA ŞAHİT OLURSANIZ: </a:t>
            </a:r>
          </a:p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 YAPMALIYIM?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73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İlgili videoların izlettirilmesi</a:t>
            </a:r>
          </a:p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drive.google.com/file/d/0B-p-Lk2927NXakVqLWhSTFcyMFE/view?usp=sharing</a:t>
            </a:r>
            <a:endParaRPr lang="tr-TR" dirty="0" smtClean="0"/>
          </a:p>
          <a:p>
            <a:r>
              <a:rPr lang="tr-TR" dirty="0">
                <a:hlinkClick r:id="rId4"/>
              </a:rPr>
              <a:t>https://</a:t>
            </a:r>
            <a:r>
              <a:rPr lang="tr-TR" dirty="0" smtClean="0">
                <a:hlinkClick r:id="rId4"/>
              </a:rPr>
              <a:t>drive.google.com/file/d/0B-p-Lk2927NXclJ3QkR6eWJpSEU/view?usp=sharing</a:t>
            </a:r>
            <a:endParaRPr lang="tr-TR" dirty="0" smtClean="0"/>
          </a:p>
          <a:p>
            <a:r>
              <a:rPr lang="tr-TR" dirty="0">
                <a:hlinkClick r:id="rId5"/>
              </a:rPr>
              <a:t>https://</a:t>
            </a:r>
            <a:r>
              <a:rPr lang="tr-TR" dirty="0" smtClean="0">
                <a:hlinkClick r:id="rId5"/>
              </a:rPr>
              <a:t>drive.google.com/file/d/0B-p-Lk2927NXYUh4NEN3aV9mNFE/view?usp=sharing</a:t>
            </a:r>
            <a:endParaRPr lang="tr-TR" dirty="0" smtClean="0"/>
          </a:p>
          <a:p>
            <a:r>
              <a:rPr lang="tr-TR" dirty="0">
                <a:hlinkClick r:id="rId6"/>
              </a:rPr>
              <a:t>https://</a:t>
            </a:r>
            <a:r>
              <a:rPr lang="tr-TR" dirty="0" smtClean="0">
                <a:hlinkClick r:id="rId6"/>
              </a:rPr>
              <a:t>drive.google.com/file/d/0B-p-Lk2927NXQ1lvUTl4TFFMNTg/view?usp=sharing</a:t>
            </a:r>
            <a:endParaRPr lang="tr-TR" dirty="0" smtClean="0"/>
          </a:p>
          <a:p>
            <a:r>
              <a:rPr lang="tr-TR" dirty="0">
                <a:hlinkClick r:id="rId7"/>
              </a:rPr>
              <a:t>http://zorbaolmakankaol.cartoonnetwork.com.tr/#/</a:t>
            </a:r>
            <a:r>
              <a:rPr lang="tr-TR" dirty="0" smtClean="0">
                <a:hlinkClick r:id="rId7"/>
              </a:rPr>
              <a:t>ne-yapabilirim</a:t>
            </a:r>
            <a:endParaRPr lang="tr-TR" dirty="0" smtClean="0"/>
          </a:p>
          <a:p>
            <a:r>
              <a:rPr lang="tr-TR" dirty="0">
                <a:hlinkClick r:id="rId8"/>
              </a:rPr>
              <a:t>https://</a:t>
            </a:r>
            <a:r>
              <a:rPr lang="tr-TR" dirty="0" smtClean="0">
                <a:hlinkClick r:id="rId8"/>
              </a:rPr>
              <a:t>drive.google.com/file/d/0B-p-Lk2927NXanBvZEhIZTlFdUU/view?usp=sharing</a:t>
            </a:r>
            <a:endParaRPr lang="tr-TR" dirty="0" smtClean="0"/>
          </a:p>
          <a:p>
            <a:r>
              <a:rPr lang="tr-TR" dirty="0"/>
              <a:t>https://drive.google.com/file/d/0B-p-Lk2927NXUkhoRUlsMWZIZ3c/view?usp=sharing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İlgili Videolar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63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55776" y="2132856"/>
            <a:ext cx="5724624" cy="399330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tr-TR" sz="3600" dirty="0"/>
              <a:t>Size ya da başka birine yapılan her türlü eziyet zorbalıktır. </a:t>
            </a:r>
            <a:endParaRPr lang="tr-TR" sz="3600" dirty="0" smtClean="0"/>
          </a:p>
          <a:p>
            <a:pPr>
              <a:lnSpc>
                <a:spcPct val="170000"/>
              </a:lnSpc>
            </a:pPr>
            <a:r>
              <a:rPr lang="tr-TR" sz="3600" dirty="0" smtClean="0"/>
              <a:t>Zorba</a:t>
            </a:r>
            <a:r>
              <a:rPr lang="tr-TR" sz="3600" dirty="0"/>
              <a:t>, size veya başka birine eziyet eden kimsedir. </a:t>
            </a:r>
            <a:endParaRPr lang="tr-TR" sz="3600" dirty="0" smtClean="0"/>
          </a:p>
          <a:p>
            <a:pPr>
              <a:lnSpc>
                <a:spcPct val="170000"/>
              </a:lnSpc>
            </a:pPr>
            <a:r>
              <a:rPr lang="tr-TR" sz="3600" dirty="0" smtClean="0"/>
              <a:t>Zorbalar </a:t>
            </a:r>
            <a:r>
              <a:rPr lang="tr-TR" sz="3600" dirty="0"/>
              <a:t>başka kişilere sataşırlar. Başkalarına karşı çok sert davranırlar ve onların duygularını incitirler.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-18511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Zorbalık nedir?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60848"/>
            <a:ext cx="23812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35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771801" y="2237135"/>
            <a:ext cx="5472608" cy="421620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tr-TR" dirty="0"/>
              <a:t>Bir ya da birden çok öğrenci kendilerinden daha güçsüz olan öğrencilere </a:t>
            </a:r>
            <a:r>
              <a:rPr lang="tr-TR" b="1" dirty="0"/>
              <a:t>bilerek , isteyerek ve sürekli bir biçimde </a:t>
            </a:r>
            <a:r>
              <a:rPr lang="tr-TR" dirty="0"/>
              <a:t>tekme atıyorlarsa, tokat vuruyorlarsa, İtip </a:t>
            </a:r>
            <a:r>
              <a:rPr lang="tr-TR" dirty="0" err="1"/>
              <a:t>çekiyorlarsa,sataşıp</a:t>
            </a:r>
            <a:r>
              <a:rPr lang="tr-TR" dirty="0"/>
              <a:t>, alay ediyorlarsa, dalga geçiyorlarsa, </a:t>
            </a:r>
            <a:r>
              <a:rPr lang="tr-TR" dirty="0" err="1"/>
              <a:t>kızdırıp,isim</a:t>
            </a:r>
            <a:r>
              <a:rPr lang="tr-TR" dirty="0"/>
              <a:t> takıyorlarsa, küçük düşürücü sözler ve küfürler ediyorlarsa, dedikodu yapıyorlarsa, para ya da diğer eşyalarını zorla alıyorlarsa, tehdit ediyorlarsa, arkadaş grubundan dışlayıp yalnızlığa terk ediyorlarsa </a:t>
            </a:r>
            <a:r>
              <a:rPr lang="tr-TR" b="1" dirty="0"/>
              <a:t>BU BİR SALDIRGANLIK TÜRÜDÜR VE BUNA ZORBALIK DENİR</a:t>
            </a:r>
            <a:r>
              <a:rPr lang="tr-TR" dirty="0"/>
              <a:t>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77849" y="-99392"/>
            <a:ext cx="8229600" cy="125272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Zorbalık nedir?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2237135"/>
            <a:ext cx="2808312" cy="42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8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İçerik Yer Tutucusu 3" descr="Ekran Kırpm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1340768"/>
            <a:ext cx="7836507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457200" y="-18511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Alay etme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77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12776"/>
            <a:ext cx="792088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aşlık 2"/>
          <p:cNvSpPr>
            <a:spLocks noGrp="1"/>
          </p:cNvSpPr>
          <p:nvPr>
            <p:ph type="title"/>
          </p:nvPr>
        </p:nvSpPr>
        <p:spPr>
          <a:xfrm>
            <a:off x="457200" y="-18511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Alay etme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27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131840" y="2276872"/>
            <a:ext cx="5328592" cy="34506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Zorbalar sizi ya da başkalarını korkutmaya çalışırlar.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Bazen </a:t>
            </a:r>
            <a:r>
              <a:rPr lang="tr-TR" dirty="0"/>
              <a:t>sizi itip kakarlar, canınızı acıtırlar, size lakap takarlar ya da sizin bir şeylerinizi izinsiz </a:t>
            </a:r>
            <a:r>
              <a:rPr lang="tr-TR" dirty="0" err="1"/>
              <a:t>alırlar,eşyalarınıza</a:t>
            </a:r>
            <a:r>
              <a:rPr lang="tr-TR" dirty="0"/>
              <a:t> zarar verirler.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26337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Zorbalar Ne Yapar</a:t>
            </a:r>
            <a:endParaRPr lang="tr-TR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401"/>
          <a:stretch/>
        </p:blipFill>
        <p:spPr>
          <a:xfrm>
            <a:off x="107504" y="2132856"/>
            <a:ext cx="309634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9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987824" y="2564904"/>
            <a:ext cx="5760640" cy="3450696"/>
          </a:xfrm>
        </p:spPr>
        <p:txBody>
          <a:bodyPr>
            <a:normAutofit fontScale="92500" lnSpcReduction="20000"/>
          </a:bodyPr>
          <a:lstStyle/>
          <a:p>
            <a:r>
              <a:rPr lang="tr-TR" sz="5400" dirty="0"/>
              <a:t>Zorba</a:t>
            </a:r>
            <a:r>
              <a:rPr lang="tr-TR" sz="5400" dirty="0" smtClean="0"/>
              <a:t>, alttan </a:t>
            </a:r>
            <a:r>
              <a:rPr lang="tr-TR" sz="5400" dirty="0"/>
              <a:t>aldığınız sürece daha güçlenerek zorbalığını sürdürecektir.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360401"/>
            <a:ext cx="2808312" cy="351687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27584" y="188640"/>
            <a:ext cx="691276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Zorbalar Ne Yapar</a:t>
            </a:r>
          </a:p>
        </p:txBody>
      </p:sp>
    </p:spTree>
    <p:extLst>
      <p:ext uri="{BB962C8B-B14F-4D97-AF65-F5344CB8AC3E}">
        <p14:creationId xmlns:p14="http://schemas.microsoft.com/office/powerpoint/2010/main" xmlns="" val="6471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4703448"/>
            <a:ext cx="8424936" cy="2154552"/>
          </a:xfrm>
        </p:spPr>
        <p:txBody>
          <a:bodyPr>
            <a:noAutofit/>
          </a:bodyPr>
          <a:lstStyle/>
          <a:p>
            <a:r>
              <a:rPr lang="tr-TR" sz="2800" dirty="0"/>
              <a:t>Zorba kişiye davranışını uzun sürdürme olanağı veren </a:t>
            </a:r>
            <a:r>
              <a:rPr lang="tr-TR" sz="2800" b="1" u="sng" dirty="0"/>
              <a:t>çekici olabilme </a:t>
            </a:r>
            <a:r>
              <a:rPr lang="tr-TR" sz="2800" dirty="0"/>
              <a:t>yeteneğidir. Bu özellik ona zorba davranışına hedef olmayanlar arasında kendisine geniş bir izleyici kitlesi bulma  olanağı verir.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-36842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Zorba </a:t>
            </a: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kişinin özellikleri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340768"/>
            <a:ext cx="5715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9746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9" y="1556792"/>
            <a:ext cx="7992888" cy="4680520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smtClean="0"/>
              <a:t>Zorbalık davranışı: </a:t>
            </a:r>
            <a:r>
              <a:rPr lang="tr-TR" dirty="0" smtClean="0"/>
              <a:t>Daha önce de ifade edildiği gibi, bir davranışın zorbalık olduğunu söyleyebilmek için üç şart gereklidir: </a:t>
            </a:r>
          </a:p>
          <a:p>
            <a:endParaRPr lang="tr-TR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/>
              <a:t>1) </a:t>
            </a:r>
            <a:r>
              <a:rPr lang="tr-TR" b="1" dirty="0" smtClean="0"/>
              <a:t>Tekrar tekrar olması</a:t>
            </a:r>
            <a:r>
              <a:rPr lang="tr-TR" dirty="0" smtClean="0"/>
              <a:t>, (her gün, her beden dersinde, her zaman okul yolunda gibi)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/>
              <a:t>2) </a:t>
            </a:r>
            <a:r>
              <a:rPr lang="tr-TR" b="1" dirty="0" smtClean="0"/>
              <a:t>Bilerek ya da karşıdakini incitmek amacıyla kasten </a:t>
            </a:r>
            <a:r>
              <a:rPr lang="tr-TR" dirty="0" smtClean="0"/>
              <a:t>yapılması,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/>
              <a:t>3) </a:t>
            </a:r>
            <a:r>
              <a:rPr lang="tr-TR" b="1" dirty="0" smtClean="0"/>
              <a:t>Güç dengesizliğinin </a:t>
            </a:r>
            <a:r>
              <a:rPr lang="tr-TR" dirty="0" smtClean="0"/>
              <a:t>olması gerekir. (Yaşça daha büyük ya da güçlü olanın daha küçük ya da güçsüz olana zarar vermesi söz konusudur). </a:t>
            </a:r>
          </a:p>
          <a:p>
            <a:pPr marL="0" indent="0">
              <a:lnSpc>
                <a:spcPct val="170000"/>
              </a:lnSpc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ZORBALIK DAVRANIŞLARI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709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270</TotalTime>
  <Words>762</Words>
  <Application>Microsoft Office PowerPoint</Application>
  <PresentationFormat>Ekran Gösterisi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Dalga Biçimi</vt:lpstr>
      <vt:lpstr>Slayt 1</vt:lpstr>
      <vt:lpstr>Zorbalık nedir?</vt:lpstr>
      <vt:lpstr>Zorbalık nedir?</vt:lpstr>
      <vt:lpstr>Alay etme</vt:lpstr>
      <vt:lpstr>Alay etme</vt:lpstr>
      <vt:lpstr>Zorbalar Ne Yapar</vt:lpstr>
      <vt:lpstr>Slayt 7</vt:lpstr>
      <vt:lpstr>Zorba kişinin özellikleri</vt:lpstr>
      <vt:lpstr>ZORBALIK DAVRANIŞLARI  </vt:lpstr>
      <vt:lpstr>Slayt 10</vt:lpstr>
      <vt:lpstr>Baş etme Stratejileri ve yanlış inançlar </vt:lpstr>
      <vt:lpstr>Slayt 12</vt:lpstr>
      <vt:lpstr>Zorbalık davranışına maruz kalanlar için:  NE YAPMALIYIM?</vt:lpstr>
      <vt:lpstr>Slayt 14</vt:lpstr>
      <vt:lpstr>NE YAPMALIYIM?</vt:lpstr>
      <vt:lpstr>Slayt 16</vt:lpstr>
      <vt:lpstr>İlgili Videolar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rehberlik</dc:creator>
  <cp:lastModifiedBy>Win7</cp:lastModifiedBy>
  <cp:revision>22</cp:revision>
  <cp:lastPrinted>2016-02-25T08:33:30Z</cp:lastPrinted>
  <dcterms:created xsi:type="dcterms:W3CDTF">2016-02-24T08:29:13Z</dcterms:created>
  <dcterms:modified xsi:type="dcterms:W3CDTF">2018-04-30T06:32:44Z</dcterms:modified>
</cp:coreProperties>
</file>